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61" r:id="rId3"/>
    <p:sldId id="263" r:id="rId4"/>
    <p:sldId id="260" r:id="rId5"/>
    <p:sldId id="262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9A96C-A0E9-4A7B-9205-710383B6B949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979FC-80E8-4AFE-92BE-C540ACF9FA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6115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7366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5100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1365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7751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623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3365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1611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363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7494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2809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1655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704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6497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2796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601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2487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50DBD-601F-433D-B885-475C285BAC1B}" type="datetimeFigureOut">
              <a:rPr lang="es-ES" smtClean="0"/>
              <a:t>26/05/2026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ACA7E01-7B96-4337-BBA0-47B7F5597B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1455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>
                <a:solidFill>
                  <a:schemeClr val="tx1"/>
                </a:solidFill>
              </a:rPr>
              <a:t>PRESUPUESTO DEL AÑO 2025</a:t>
            </a:r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618720" y="4292985"/>
            <a:ext cx="11373988" cy="2400891"/>
          </a:xfrm>
        </p:spPr>
        <p:txBody>
          <a:bodyPr>
            <a:normAutofit/>
          </a:bodyPr>
          <a:lstStyle/>
          <a:p>
            <a:r>
              <a:rPr lang="es-ES" dirty="0"/>
              <a:t>- Empresa Eléctrica                                      - Personal (salarios ,administrativo y operativo)</a:t>
            </a:r>
          </a:p>
          <a:p>
            <a:r>
              <a:rPr lang="es-ES" dirty="0"/>
              <a:t>- Predios Urbanos y Rústicos 0.15 x mil         - Seguros ( personal y vehículos, edificio)</a:t>
            </a:r>
          </a:p>
          <a:p>
            <a:r>
              <a:rPr lang="es-ES" dirty="0"/>
              <a:t>- Permisos de Funcionamiento                      - Servicios Básicos</a:t>
            </a:r>
          </a:p>
          <a:p>
            <a:r>
              <a:rPr lang="es-ES" dirty="0"/>
              <a:t>- Aporte Municipal 2 %(ordenanza)                - Mantenimiento vehicular, Combustibles y Lubricantes </a:t>
            </a:r>
          </a:p>
          <a:p>
            <a:r>
              <a:rPr lang="es-ES" dirty="0"/>
              <a:t>                                                                    - Prendas de Protección personal y Equipamiento</a:t>
            </a:r>
          </a:p>
          <a:p>
            <a:r>
              <a:rPr lang="es-ES" dirty="0"/>
              <a:t>                                                                   - Materiales de Oficina Consultoría.</a:t>
            </a:r>
          </a:p>
          <a:p>
            <a:endParaRPr lang="es-ES" dirty="0"/>
          </a:p>
          <a:p>
            <a:endParaRPr lang="es-ES" dirty="0"/>
          </a:p>
          <a:p>
            <a:pPr marL="285750" indent="-285750">
              <a:buFontTx/>
              <a:buChar char="-"/>
            </a:pP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039994761"/>
              </p:ext>
            </p:extLst>
          </p:nvPr>
        </p:nvGraphicFramePr>
        <p:xfrm>
          <a:off x="316523" y="2872154"/>
          <a:ext cx="10281139" cy="1380180"/>
        </p:xfrm>
        <a:graphic>
          <a:graphicData uri="http://schemas.openxmlformats.org/drawingml/2006/table">
            <a:tbl>
              <a:tblPr firstRow="1" firstCol="1" bandRow="1"/>
              <a:tblGrid>
                <a:gridCol w="3516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66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8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9053">
                <a:tc gridSpan="3">
                  <a:txBody>
                    <a:bodyPr/>
                    <a:lstStyle/>
                    <a:p>
                      <a:pPr marR="1524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PRESUPUESTO</a:t>
                      </a:r>
                      <a:r>
                        <a:rPr lang="es-ES" sz="18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DEL AÑO 2025</a:t>
                      </a:r>
                      <a:endParaRPr lang="es-E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652">
                <a:tc>
                  <a:txBody>
                    <a:bodyPr/>
                    <a:lstStyle/>
                    <a:p>
                      <a:pPr marR="1524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INGRESOS</a:t>
                      </a:r>
                      <a:endParaRPr lang="es-ES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24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SALDO</a:t>
                      </a:r>
                      <a:r>
                        <a:rPr lang="es-ES" sz="1400" b="1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2025</a:t>
                      </a:r>
                      <a:endParaRPr lang="es-ES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75">
                <a:tc>
                  <a:txBody>
                    <a:bodyPr/>
                    <a:lstStyle/>
                    <a:p>
                      <a:pPr marR="1524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71,604.24</a:t>
                      </a:r>
                      <a:endParaRPr lang="es-E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59,811.93</a:t>
                      </a:r>
                      <a:endParaRPr lang="es-E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24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11,792.31</a:t>
                      </a:r>
                      <a:endParaRPr lang="es-E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296573"/>
            <a:ext cx="1222211" cy="128636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287075" y="517373"/>
            <a:ext cx="60684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BOMBEROS GUACHAPALA</a:t>
            </a:r>
          </a:p>
        </p:txBody>
      </p:sp>
    </p:spTree>
    <p:extLst>
      <p:ext uri="{BB962C8B-B14F-4D97-AF65-F5344CB8AC3E}">
        <p14:creationId xmlns:p14="http://schemas.microsoft.com/office/powerpoint/2010/main" val="30428767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540933"/>
          </a:xfrm>
        </p:spPr>
        <p:txBody>
          <a:bodyPr/>
          <a:lstStyle/>
          <a:p>
            <a:r>
              <a:rPr lang="es-ES" dirty="0"/>
              <a:t>INGRESOS 2025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53888" y="1281358"/>
            <a:ext cx="8596668" cy="5084273"/>
          </a:xfrm>
        </p:spPr>
        <p:txBody>
          <a:bodyPr/>
          <a:lstStyle/>
          <a:p>
            <a:r>
              <a:rPr lang="es-ES" b="1" dirty="0"/>
              <a:t>EMPRESA ELECTRICA .-</a:t>
            </a:r>
            <a:r>
              <a:rPr lang="es-ES" dirty="0"/>
              <a:t> ENERO A DICIEMBRE 2025 – 51,006.20</a:t>
            </a:r>
          </a:p>
          <a:p>
            <a:r>
              <a:rPr lang="es-ES" b="1" dirty="0"/>
              <a:t>PRERDIOS URBANOS.- </a:t>
            </a:r>
            <a:r>
              <a:rPr lang="es-ES" dirty="0"/>
              <a:t>ENERO A NOVIEMBRE 2025 – 9,429.68</a:t>
            </a:r>
          </a:p>
          <a:p>
            <a:r>
              <a:rPr lang="es-ES" b="1" dirty="0"/>
              <a:t>PERMISOS DE FUNCIONAMIENTO.-</a:t>
            </a:r>
            <a:r>
              <a:rPr lang="es-ES" dirty="0"/>
              <a:t> ENERO A DICIEMBRE 2025 – 1,340.88</a:t>
            </a:r>
          </a:p>
          <a:p>
            <a:r>
              <a:rPr lang="es-ES" b="1" dirty="0"/>
              <a:t>ORDENANZA 2% DE LOS INGRESOS PROPIOS DE LA MUNICIPALIDAD.-</a:t>
            </a:r>
            <a:r>
              <a:rPr lang="es-ES" dirty="0"/>
              <a:t> CONVENIO DE PAGO 9,466.72</a:t>
            </a:r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2014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1" y="152400"/>
            <a:ext cx="8596668" cy="956733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CONVENIO DE PAGO GAD GUACHAPALA Y BOMBEROS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53888" y="1367717"/>
            <a:ext cx="8596668" cy="5084273"/>
          </a:xfrm>
        </p:spPr>
        <p:txBody>
          <a:bodyPr/>
          <a:lstStyle/>
          <a:p>
            <a:r>
              <a:rPr lang="es-ES" dirty="0"/>
              <a:t>De acuerdo al numeral Quinto.- </a:t>
            </a:r>
            <a:r>
              <a:rPr lang="es-ES" b="1" dirty="0"/>
              <a:t>De los Derechos Económicos.-  </a:t>
            </a:r>
            <a:r>
              <a:rPr lang="es-ES" dirty="0"/>
              <a:t>del convenio Interinstitucional de pago. </a:t>
            </a:r>
          </a:p>
          <a:p>
            <a:r>
              <a:rPr lang="es-ES" dirty="0"/>
              <a:t>Valores que el Cuerpo de Bomberos Guachapala aporta para la adquisición de la Ambulancia.  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El convenio de pago  fue firmado, en la Ciudad de Guachapala a los  24 días del mes de Noviembre del año 2025 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76497A1B-35A3-455E-83CA-92C5082DC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131196"/>
              </p:ext>
            </p:extLst>
          </p:nvPr>
        </p:nvGraphicFramePr>
        <p:xfrm>
          <a:off x="838724" y="2849827"/>
          <a:ext cx="7986021" cy="19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2021">
                  <a:extLst>
                    <a:ext uri="{9D8B030D-6E8A-4147-A177-3AD203B41FA5}">
                      <a16:colId xmlns:a16="http://schemas.microsoft.com/office/drawing/2014/main" val="44747190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902680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DETALLE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VALOR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869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200" dirty="0"/>
                        <a:t>Ultima cuota del Convenio de pago por años anteriores</a:t>
                      </a:r>
                      <a:endParaRPr lang="es-EC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dirty="0"/>
                        <a:t>3553.85</a:t>
                      </a:r>
                      <a:endParaRPr lang="es-EC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756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200" dirty="0"/>
                        <a:t>Año 2024 (2% ordenanza)</a:t>
                      </a:r>
                      <a:endParaRPr lang="es-EC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dirty="0"/>
                        <a:t>8,326.35</a:t>
                      </a:r>
                      <a:endParaRPr lang="es-EC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876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200" dirty="0"/>
                        <a:t>Año 2025 (2% ordenanza)</a:t>
                      </a:r>
                      <a:endParaRPr lang="es-EC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dirty="0"/>
                        <a:t>18,997.72</a:t>
                      </a:r>
                      <a:endParaRPr lang="es-EC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7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200" b="1" dirty="0"/>
                        <a:t>TOTAL APORTE BOMBEROS PARA LA AMBULANCIA </a:t>
                      </a:r>
                      <a:endParaRPr lang="es-EC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b="1" dirty="0"/>
                        <a:t>30,877.92</a:t>
                      </a:r>
                      <a:endParaRPr lang="es-EC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0916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874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117" y="95464"/>
            <a:ext cx="877900" cy="926672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109275" y="208459"/>
            <a:ext cx="60684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BOMBEROS GUACHAPALA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505200" y="837470"/>
            <a:ext cx="2230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 EMERGENCIAS 2025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C6DB8A1-BBE5-479A-BA61-7616E7B42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077" y="1452832"/>
            <a:ext cx="5744377" cy="371526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8217B4E-E884-4A31-A4B8-7F64F4BEF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375" y="2788595"/>
            <a:ext cx="5231828" cy="371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86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8134" y="0"/>
            <a:ext cx="8596668" cy="678287"/>
          </a:xfrm>
        </p:spPr>
        <p:txBody>
          <a:bodyPr/>
          <a:lstStyle/>
          <a:p>
            <a:pPr algn="ctr"/>
            <a:r>
              <a:rPr lang="es-EC" dirty="0"/>
              <a:t>CAPACITACIONES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90D2CCF-CD80-479F-991A-54DA7CA72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067" y="480626"/>
            <a:ext cx="6544734" cy="637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9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730</TotalTime>
  <Words>232</Words>
  <Application>Microsoft Office PowerPoint</Application>
  <PresentationFormat>Panorámica</PresentationFormat>
  <Paragraphs>44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Arial Black</vt:lpstr>
      <vt:lpstr>Calibri</vt:lpstr>
      <vt:lpstr>Times New Roman</vt:lpstr>
      <vt:lpstr>Trebuchet MS</vt:lpstr>
      <vt:lpstr>Wingdings 3</vt:lpstr>
      <vt:lpstr>Faceta</vt:lpstr>
      <vt:lpstr>PRESUPUESTO DEL AÑO 2025</vt:lpstr>
      <vt:lpstr>INGRESOS 2025 </vt:lpstr>
      <vt:lpstr>CONVENIO DE PAGO GAD GUACHAPALA Y BOMBEROS </vt:lpstr>
      <vt:lpstr>Presentación de PowerPoint</vt:lpstr>
      <vt:lpstr>CAPACITACIONES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ULTRABOOK</dc:creator>
  <cp:lastModifiedBy>Usuario 2025</cp:lastModifiedBy>
  <cp:revision>55</cp:revision>
  <cp:lastPrinted>2024-05-27T21:13:35Z</cp:lastPrinted>
  <dcterms:created xsi:type="dcterms:W3CDTF">2017-05-22T15:19:22Z</dcterms:created>
  <dcterms:modified xsi:type="dcterms:W3CDTF">2026-05-26T20:22:00Z</dcterms:modified>
</cp:coreProperties>
</file>